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9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9;&#1091;&#1088;&#1086;&#1074;&#1080;&#1082;&#1080;&#1085;&#1086;34.&#1088;&#1092;/" TargetMode="External"/><Relationship Id="rId2" Type="http://schemas.openxmlformats.org/officeDocument/2006/relationships/hyperlink" Target="mailto:admgorod2013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nd.gosuslugi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6480048" cy="5000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Муниципальный жилищный контроль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105400"/>
            <a:ext cx="6480048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i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 муниципального контроля</a:t>
            </a: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428604"/>
            <a:ext cx="10934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14357"/>
            <a:ext cx="214314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285728"/>
            <a:ext cx="264320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государственная функция наблюдения за деятельностью и осуществления корректировки поведения подконтрольных объектов, относящихся  к органам государственной власти, территориальных органов и организаций, находящихся в административном или имущественном подчинении по отношению к уполномоченному по осуществлению контроля органу в целях достижения соответствия этой деятельности нормам права и целям 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357166"/>
            <a:ext cx="342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u="sng" dirty="0" smtClean="0">
                <a:latin typeface="Times New Roman" pitchFamily="18" charset="0"/>
                <a:cs typeface="Times New Roman" pitchFamily="18" charset="0"/>
              </a:rPr>
              <a:t>Под муниципальным жилищным контролем понимается-</a:t>
            </a:r>
            <a:endParaRPr lang="ru-RU" sz="1200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72132" y="928671"/>
            <a:ext cx="3429024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уполномоченных органов исполнительной власти субъектов Российской Федерации</a:t>
            </a:r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, направленная на предупреждение, выявление и пресечение нарушений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органами государственной власти, органами местного самоуправления, а также юридическими лицами, индивидуальными предпринимателями и гражданами установленных в соответствии с жилищным законодательством, законодательством об энергосбережении и о повышении энергетической эффективности </a:t>
            </a:r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требований к использованию и сохранности жилищного фонда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независимо от его форм собственности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2857496"/>
            <a:ext cx="32861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Муниципальный жилищный контроль осуществляется</a:t>
            </a:r>
            <a:endParaRPr lang="ru-RU" sz="1200" u="sng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286124"/>
            <a:ext cx="314324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Администрацией городского поселения г. Суровикино Волгоградской области (далее – Контрольный орган).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 Руководство деятельностью по осуществлению муниципального контроля осуществляет глава городского поселения г. Суровикино Волгоградской области</a:t>
            </a:r>
            <a:r>
              <a:rPr lang="x-none" sz="1000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Непосредственное осуществление муниципального контроля возлагается на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ведущего специалиста отдела ЖКХ администрации городского поселения г. Суровикино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От имени Контрольного органа муниципальный контроль вправе осуществлять следующие должностные лица: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1) руководитель (заместитель руководителя) Контрольного органа;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2) должностное лицо Контрольного органа, в должностные обязанности которого в соответствии с настоящим Положением, должностным регламентом или должностной инструкцией входит осуществление полномочий по виду муниципального контроля, в том числе проведение профилактических мероприятий и контрольных мероприятий (далее – инспектор).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72166" y="3286124"/>
            <a:ext cx="30718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Предмет надзора</a:t>
            </a:r>
            <a:endParaRPr lang="ru-RU" sz="1200" u="sng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643570" y="3643314"/>
            <a:ext cx="3000396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соблюдение органами государственной власти, органами местного самоуправления, юридическими лицами, индивидуальными предпринимателями и гражданами обязательных требований, в том числе требований к созданию и деятельности юридически</a:t>
            </a:r>
            <a:r>
              <a:rPr 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лиц, осуществляющих управление многоквартирны</a:t>
            </a:r>
            <a:r>
              <a:rPr 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домами, правил содержания общего имущества собственников помещений в многоквартирном доме, порядка предоставления коммунальных услуг, требований к осуществлению оценки соответствия жилых домов, многоквартирных домов требованиям энергетической эффективности и требованиям их оснащенности приборами учета используемых энергетических ресурсов</a:t>
            </a:r>
            <a:endParaRPr lang="ru-RU" sz="11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714356"/>
            <a:ext cx="271461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соблюдение юридическими лицами, индивидуальными предпринимателями и гражданами (далее – контролируемые лица) обязательных требований установленных жилищным законодательством, законодательством об энергосбережении и о повышении энергетической эффективности в отношении муниципального жилищного фонда (далее – обязательных требований)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28992" y="285728"/>
            <a:ext cx="8642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u="sng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endParaRPr lang="ru-RU" sz="1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928927" y="3071810"/>
            <a:ext cx="27146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Объект муниципального </a:t>
            </a:r>
            <a:r>
              <a:rPr lang="ru-RU" sz="1200" u="sng" dirty="0" err="1" smtClean="0">
                <a:latin typeface="Times New Roman" pitchFamily="18" charset="0"/>
                <a:cs typeface="Times New Roman" pitchFamily="18" charset="0"/>
              </a:rPr>
              <a:t>контороля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u="sng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143240" y="3357562"/>
            <a:ext cx="24288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деятельность, действия (бездействие) контролируемых лиц, в рамках которых должны соблюдаться обязательные требования, в том числе предъявляемые к контролируемым лицам, осуществляющим деятельность, действия (бездействие);</a:t>
            </a:r>
          </a:p>
          <a:p>
            <a:r>
              <a:rPr lang="ru-RU" sz="1000" dirty="0" smtClean="0"/>
              <a:t>результаты деятельности контролируемых лиц, в том числе работы и услуги, к которым предъявляются обязательные требования;</a:t>
            </a:r>
          </a:p>
          <a:p>
            <a:r>
              <a:rPr lang="ru-RU" sz="1000" dirty="0" smtClean="0"/>
              <a:t>здания, строения, сооружения, территории, включая земельные участки, предметы и другие объекты, которыми контролируемые лицами владеют и (или) пользуются и к которым предъявляются обязательные требования.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28604"/>
            <a:ext cx="3532952" cy="428628"/>
          </a:xfrm>
        </p:spPr>
        <p:txBody>
          <a:bodyPr>
            <a:normAutofit fontScale="90000"/>
          </a:bodyPr>
          <a:lstStyle/>
          <a:p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Должностные лица осуществляющие муниципальный жилищный контроль в праве: </a:t>
            </a:r>
            <a:r>
              <a:rPr lang="ru-RU" sz="4800" u="sng" dirty="0" smtClean="0"/>
              <a:t/>
            </a:r>
            <a:br>
              <a:rPr lang="ru-RU" sz="4800" u="sng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642919"/>
            <a:ext cx="3786214" cy="569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беспрепятственно по предъявлении служебного удостоверения и в соответствии с полномочиями, установленными решением контрольного органа о проведении контрольного мероприятия, посещать (осматривать) производственные объекты, если иное не предусмотрено федеральными законами;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2) знакомиться со всеми документами, касающимися соблюдения обязательных требований, в том числе в установленном порядке с документами, содержащими государственную, служебную, коммерческую или иную охраняемую законом тайну;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3) требовать от контролируемых лиц, в том числе руководителей и других работников контролируемых организаций, представления письменных объяснений по фактам нарушений обязательных требований, выявленных при проведении контрольных мероприятий, а также представления документов для копирования, фото- и видеосъемки;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4) знакомиться с технической документацией, электронными базами данных, информационными системами контролируемых лиц в части, относящейся к предмету и объему контрольного мероприятия;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5) составлять акты по фактам непредставления или несвоевременного представления контролируемым лицом документов и материалов, запрошенных при проведении контрольных мероприятий, невозможности провести опрос должностных лиц и (или) работников контролируемого лица, ограничения доступа в помещения, воспрепятствования иным мерам по осуществлению контрольного мероприятия;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6) выдавать контролируемым лицам рекомендации по обеспечению безопасности и предотвращению нарушений обязательных требований, принимать решения об устранении контролируемыми лицами выявленных нарушений обязательных требований и о восстановлении нарушенного положения;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7) обращаться в соответствии с Федеральным законом от 7 февраля 2011 года № 3-ФЗ «О полиции» за содействием к органам полиции в случаях, если инспектору оказывается противодействие или угрожает опасность.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357430"/>
            <a:ext cx="378621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3372" y="1"/>
            <a:ext cx="5000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/>
              <a:t>Виды профилактических мероприятий проводящихся при муниципальном жилищном контроле</a:t>
            </a:r>
            <a:endParaRPr lang="ru-RU" sz="1200" u="sng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500042"/>
            <a:ext cx="457203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При осуществлении муниципального контроля Контрольный орган проводит следующие виды профилактических мероприятий:</a:t>
            </a:r>
          </a:p>
          <a:p>
            <a:r>
              <a:rPr lang="ru-RU" sz="1000" dirty="0" smtClean="0"/>
              <a:t>1) информирование;</a:t>
            </a:r>
          </a:p>
          <a:p>
            <a:r>
              <a:rPr lang="ru-RU" sz="1000" dirty="0" smtClean="0"/>
              <a:t>2) обобщение правоприменительной практики;</a:t>
            </a:r>
          </a:p>
          <a:p>
            <a:r>
              <a:rPr lang="ru-RU" sz="1000" dirty="0" smtClean="0"/>
              <a:t>3) объявление предостережения;</a:t>
            </a:r>
          </a:p>
          <a:p>
            <a:r>
              <a:rPr lang="ru-RU" sz="1000" dirty="0" smtClean="0"/>
              <a:t>4) консультирование;</a:t>
            </a:r>
          </a:p>
          <a:p>
            <a:r>
              <a:rPr lang="ru-RU" sz="1000" dirty="0" smtClean="0"/>
              <a:t>5) профилактический визит.</a:t>
            </a:r>
          </a:p>
          <a:p>
            <a:r>
              <a:rPr lang="ru-RU" sz="1100" dirty="0" smtClean="0"/>
              <a:t> </a:t>
            </a:r>
          </a:p>
          <a:p>
            <a:pPr>
              <a:buFont typeface="+mj-lt"/>
              <a:buAutoNum type="arabicPeriod"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4786323"/>
            <a:ext cx="4143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1000" b="1" spc="50" dirty="0" smtClean="0">
                <a:ln w="11430"/>
              </a:rPr>
              <a:t> </a:t>
            </a:r>
            <a:r>
              <a:rPr lang="ru-RU" sz="10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О нарушении прав и законных интересов, противоправных решениях, действиях (бездействии), некорректном поведении или нарушении служебной этики должностных лиц Управления заявители могут сообщить</a:t>
            </a:r>
            <a:r>
              <a:rPr lang="ru-RU" sz="1000" b="1" spc="50" dirty="0" smtClean="0">
                <a:ln w="11430"/>
              </a:rPr>
              <a:t>:</a:t>
            </a:r>
            <a:endParaRPr lang="ru-RU" sz="1000" b="1" spc="50" dirty="0">
              <a:ln w="1143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5429264"/>
            <a:ext cx="492922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Администрацию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городского поселения г. </a:t>
            </a:r>
            <a:r>
              <a:rPr lang="ru-RU" sz="1000" smtClean="0">
                <a:latin typeface="Times New Roman" pitchFamily="18" charset="0"/>
                <a:cs typeface="Times New Roman" pitchFamily="18" charset="0"/>
              </a:rPr>
              <a:t>Суровикино Суровикинского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района Волгоградской области: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 адресу: Волгоградская область, Суровикинский район, г. Суровикино, ул. Ленина, д.64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 телефону   +7 (84473) 9-46-23;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 официальный интернет-сайт Управления : 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E-mail: </a:t>
            </a:r>
            <a:r>
              <a:rPr lang="en-US" sz="1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admgorod2013@mail.ru</a:t>
            </a: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Сайт: 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суровикино34.рф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00562" y="1714488"/>
            <a:ext cx="42148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Досудебное обжалование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2000240"/>
            <a:ext cx="45720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случае нарушения моратория контрольными (надзорными) органами, предпринимательское сообщество может написать на электронную почту Минэкономразвития России (электронный адрес —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proverki.net@economy.gov.ru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случае несогласия с решением органа контроля желающие могут подать жалобу по системе досудебного обжалования — это цифровой сервис, который позволяет урегулировать спор между контролируемым лицом и контрольным органом в досудебном порядке, а также действия (бездействие) его должностных лиц. Доступ к нему возможен посредством Единого портала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Чтобы подать жалобу представителю бизнеса необходимо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Авторизоваться на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порталеГосуслуг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 2.Заполнить форму на портале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3.Получить уведомление о регистрации обращения 4.Следить за ходом рассмотрения обращения в личном кабинете 5.Дождаться результатов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рассмотренияСрок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рассмотрения жалобы контрольным (надзорным) органом составляет 1 рабочий день, не считая дня подачи.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Ссылка для перехода на единый портал государственных и муниципальных услуг (ЕПГУ) для подачи жалобы (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https://knd.gosuslugi.ru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/)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213</TotalTime>
  <Words>884</Words>
  <Application>Microsoft Office PowerPoint</Application>
  <PresentationFormat>Экран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Техническая</vt:lpstr>
      <vt:lpstr>Муниципальный жилищный контроль</vt:lpstr>
      <vt:lpstr>Должностные лица осуществляющие муниципальный жилищный контроль в праве: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Государственный жилищный надзор</dc:title>
  <dc:creator>Администратор</dc:creator>
  <cp:lastModifiedBy>Эконоика</cp:lastModifiedBy>
  <cp:revision>24</cp:revision>
  <dcterms:created xsi:type="dcterms:W3CDTF">2018-01-29T16:19:57Z</dcterms:created>
  <dcterms:modified xsi:type="dcterms:W3CDTF">2022-07-28T05:59:16Z</dcterms:modified>
</cp:coreProperties>
</file>