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mgorod2013@mail.ru" TargetMode="External"/><Relationship Id="rId2" Type="http://schemas.openxmlformats.org/officeDocument/2006/relationships/hyperlink" Target="https://knd.gosuslug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9;&#1091;&#1088;&#1086;&#1074;&#1080;&#1082;&#1080;&#1085;&#1086;34.&#1088;&#1092;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6480048" cy="50004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Муниципальный контроль  в сфере благоустройства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105400"/>
            <a:ext cx="6480048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357166"/>
            <a:ext cx="24288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i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 муниципального контроля</a:t>
            </a: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357166"/>
            <a:ext cx="12056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857233"/>
            <a:ext cx="21431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соблюдение организациями и гражданами (далее – контролируемые лица) обязательных требований, установленных правилами благоустройства территории городского поселения г. Суровикино, утвержденных решением Совета депутатов городского поселения г. Суровикино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от 28.05.2021 г. №22/04 (далее – Правила), требований к обеспечению доступности для инвалидов объектов социальной, инженерной и транспортной инфраструктур и предоставляемых услуг, организация благоустройства территории в городском поселении г.Суровикино в соответствии с Правилами;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785794"/>
            <a:ext cx="23574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государственная функция наблюдения за деятельностью и осуществления корректировки поведения подконтрольных объектов, относящихся  к органам государственной власти, территориальных органов и организаций, находящихся в административном или имущественном подчинении по отношению к уполномоченному по осуществлению контроля органу в целях достижения соответствия этой деятельности нормам права и целям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500043"/>
            <a:ext cx="4000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Под муниципальным контролем в сфере благоустройства понимаются-</a:t>
            </a:r>
            <a:endParaRPr lang="ru-RU" sz="1200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86380" y="1071546"/>
            <a:ext cx="35004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направленность на предупреждение, выявление и пресечение нарушений обязательных требований, а также на достижение общественно значимых результатов, связанных с минимизацией риска причинения вреда (ущерба) охраняемым законом ценностям, вызванного нарушениями обязательных требований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286256"/>
            <a:ext cx="29289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Объект муниципального </a:t>
            </a:r>
            <a:r>
              <a:rPr lang="ru-RU" sz="1200" u="sng" dirty="0" err="1" smtClean="0">
                <a:latin typeface="Times New Roman" pitchFamily="18" charset="0"/>
                <a:cs typeface="Times New Roman" pitchFamily="18" charset="0"/>
              </a:rPr>
              <a:t>контороля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u="sng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4572008"/>
            <a:ext cx="37862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действия (бездействие) контролируемых лиц в сфере благоустройства территории городского поселения г. Суровикино,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рамках которых должны соблюдаться обязательные требования, в том числе предъявляемые к контролируемым лицам, осуществляющим деятельность, действия (бездействие);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результаты деятельности контролируемых лиц, в том числе работы и услуги, к которым предъявляются обязательные требования;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здания, строения, сооружения, территории, включая земельные участки, предметы и другие объекты, которыми контролируемые лицами владеют и (или) пользуются и к которым предъявляются обязательные требования в сфере благоустройства.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86446" y="2285992"/>
            <a:ext cx="32147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Муниципальный контроль осуществляется</a:t>
            </a:r>
            <a:endParaRPr lang="ru-RU" sz="1200" u="sng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2643182"/>
            <a:ext cx="421481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Муниципальный контроль осуществляется администрацией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городского поселения города Суровикино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(далее – Контрольный орган).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Руководство деятельностью по осуществлению муниципального контроля осуществляет глава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поселения г. Суровикино.</a:t>
            </a: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Непосредственное осуществление муниципального контроля возлагается на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отдел архитектуры, градостроительства и благоустройства администрации городского поселения г. Суровикино (отдел АГБ).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От имени Контрольного органа муниципальный контроль вправе осуществлять следующие должностные лица: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руководитель (заместитель руководителя) Контрольного органа;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должностное лицо Контрольного органа, в должностные обязанности которого в соответствии с настоящим Положением, должностным регламентом или должностной инструкцией входит осуществление полномочий по виду муниципального контроля, в том числе проведение профилактических мероприятий и контрольных мероприятий (далее – инспектор).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2614602" cy="714356"/>
          </a:xfrm>
        </p:spPr>
        <p:txBody>
          <a:bodyPr>
            <a:no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Должностные лица осуществляющие муниципальный контроль в праве : </a:t>
            </a:r>
            <a:endParaRPr lang="ru-RU" sz="1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-214346" y="571480"/>
            <a:ext cx="4357718" cy="4714908"/>
          </a:xfrm>
        </p:spPr>
        <p:txBody>
          <a:bodyPr>
            <a:normAutofit fontScale="25000" lnSpcReduction="20000"/>
          </a:bodyPr>
          <a:lstStyle/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1) беспрепятственно по предъявлении служебного удостоверения и в соответствии с полномочиями, установленными решением контрольного органа о проведении контрольного мероприятия, посещать (осматривать) производственные объекты, если иное не предусмотрено федеральными законами;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2) знакомиться со всеми документами, касающимися соблюдения обязательных требований, в том числе в установленном порядке с документами, содержащими государственную, служебную, коммерческую или иную охраняемую законом тайну;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3) требовать от контролируемых лиц, в том числе руководителей и других работников контролируемых организаций, представления письменных объяснений по фактам нарушений обязательных требований, выявленных при проведении контрольных мероприятий, а также представления документов для копирования, фото- и видеосъемки;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4) знакомиться с технической документацией, электронными базами данных, информационными системами контролируемых лиц в части, относящейся к предмету и объему контрольного мероприятия;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5) составлять акты по фактам непредставления или несвоевременного представления контролируемым лицом документов и материалов, запрошенных при проведении контрольных мероприятий, невозможности провести опрос должностных лиц и (или) работников контролируемого лица, ограничения доступа в помещения, воспрепятствования иным мерам по осуществлению контрольного мероприятия;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6) выдавать контролируемым лицам рекомендации по обеспечению безопасности и предотвращению нарушений обязательных требований, принимать решения об устранении контролируемыми лицами выявленных нарушений обязательных требований и о восстановлении нарушенного положения;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7) обращаться в соответствии с Федеральным законом от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.02.</a:t>
            </a:r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2011 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№ 3-ФЗ «О полиции» за содействием к органам полиции в случаях, если инспектору оказывается противодействие или угрожает опасность;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400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5072075"/>
            <a:ext cx="371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Виды профилактических мероприятий проводящихся при муниципальном жилищном контроле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142852"/>
            <a:ext cx="22025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Досудебное обжалование</a:t>
            </a:r>
            <a:endParaRPr lang="ru-RU" sz="1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429000"/>
            <a:ext cx="4071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" u="sng" spc="50" dirty="0" smtClean="0">
                <a:ln w="11430"/>
                <a:latin typeface="Times New Roman" pitchFamily="18" charset="0"/>
                <a:cs typeface="Times New Roman" pitchFamily="18" charset="0"/>
              </a:rPr>
              <a:t>О нарушении прав и законных интересов, противоправных решениях, действиях (бездействии), некорректном поведении или нарушении служебной этики должностных лиц Управления заявители могут сообщить</a:t>
            </a:r>
            <a:r>
              <a:rPr lang="ru-RU" sz="1200" u="sng" spc="50" dirty="0" smtClean="0">
                <a:ln w="11430"/>
              </a:rPr>
              <a:t>:</a:t>
            </a:r>
            <a:endParaRPr lang="ru-RU" sz="1200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428604"/>
            <a:ext cx="414337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нарушения моратория контрольными (надзорными) органами, предпринимательское сообщество может написать на электронную почту Минэкономразвития России (электронный адрес —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proverki.net@economy.gov.ru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несогласия с решением органа контроля желающие могут подать жалобу по системе досудебного обжалования — это цифровой сервис, который позволяет урегулировать спор между контролируемым лицом и контрольным органом в досудебном порядке, а также действия (бездействие) его должностных лиц. Доступ к нему возможен посредством Единого портала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Чтобы подать жалобу представителю бизнеса необходимо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Авторизоваться на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порталеГосуслуг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2.Заполнить форму на портале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3.Получить уведомление о регистрации обращения 4.Следить за ходом рассмотрения обращения в личном кабинете 5.Дождаться результатов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рассмотренияСрок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рассмотрения жалобы контрольным (надзорным) органом составляет 1 рабочий день, не считая дня подачи.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Ссылка для перехода на единый портал государственных и муниципальных услуг (ЕПГУ) для подачи жалобы (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https://knd.gosuslugi.ru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/)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0561" y="4500570"/>
            <a:ext cx="44291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Администрацию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городского поселения г. </a:t>
            </a:r>
            <a:r>
              <a:rPr lang="ru-RU" sz="1000" smtClean="0">
                <a:latin typeface="Times New Roman" pitchFamily="18" charset="0"/>
                <a:cs typeface="Times New Roman" pitchFamily="18" charset="0"/>
              </a:rPr>
              <a:t>Суровикино Суровикинского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Волгоградской области: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адресу: Волгоградская область, Суровикинский район, г. Суровикино, ул. Ленина, д.64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телефону   +7 (84473) 9-46-23;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 официальный интернет-сайт Управления : 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E-mail: </a:t>
            </a:r>
            <a:r>
              <a:rPr lang="en-US" sz="1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admgorod2013@mail.ru</a:t>
            </a: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Сайт: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суровикино34.рф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5572140"/>
            <a:ext cx="457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При осуществлении муниципального контроля Контрольный орган проводит следующие виды профилактических мероприятий:</a:t>
            </a:r>
          </a:p>
          <a:p>
            <a:r>
              <a:rPr lang="ru-RU" sz="1000" dirty="0" smtClean="0"/>
              <a:t>1) информирование;</a:t>
            </a:r>
          </a:p>
          <a:p>
            <a:r>
              <a:rPr lang="ru-RU" sz="1000" dirty="0" smtClean="0"/>
              <a:t>2) обобщение правоприменительной практики;</a:t>
            </a:r>
          </a:p>
          <a:p>
            <a:r>
              <a:rPr lang="ru-RU" sz="1000" dirty="0" smtClean="0"/>
              <a:t>3) объявление предостережения;</a:t>
            </a:r>
          </a:p>
          <a:p>
            <a:r>
              <a:rPr lang="ru-RU" sz="1000" dirty="0" smtClean="0"/>
              <a:t>4) консультирование;</a:t>
            </a:r>
          </a:p>
          <a:p>
            <a:r>
              <a:rPr lang="ru-RU" sz="1000" dirty="0" smtClean="0"/>
              <a:t>5) профилактический визит.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182</TotalTime>
  <Words>905</Words>
  <Application>Microsoft Office PowerPoint</Application>
  <PresentationFormat>Экран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Муниципальный контроль  в сфере благоустройства</vt:lpstr>
      <vt:lpstr>Должностные лица осуществляющие муниципальный контроль в праве 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жилищный надзор</dc:title>
  <dc:creator>Администратор</dc:creator>
  <cp:lastModifiedBy>Эконоика</cp:lastModifiedBy>
  <cp:revision>21</cp:revision>
  <dcterms:created xsi:type="dcterms:W3CDTF">2018-01-29T16:19:57Z</dcterms:created>
  <dcterms:modified xsi:type="dcterms:W3CDTF">2022-07-28T05:58:32Z</dcterms:modified>
</cp:coreProperties>
</file>