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vertBarState="minimized" horzBarState="maximized">
    <p:restoredLeft sz="15620"/>
    <p:restoredTop sz="94660"/>
  </p:normalViewPr>
  <p:slideViewPr>
    <p:cSldViewPr>
      <p:cViewPr>
        <p:scale>
          <a:sx n="92" d="100"/>
          <a:sy n="92" d="100"/>
        </p:scale>
        <p:origin x="-195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dirty="0" smtClean="0"/>
              <a:t>Образец заголовка</a:t>
            </a:r>
            <a:endParaRPr kumimoji="0" lang="en-US" dirty="0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F8105-EA6D-4728-A17B-31020826E718}" type="datetimeFigureOut">
              <a:rPr lang="ru-RU" smtClean="0"/>
              <a:pPr/>
              <a:t>28.07.2022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F54A6-932B-4C2F-9CD2-95055F8BFE3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F8105-EA6D-4728-A17B-31020826E718}" type="datetimeFigureOut">
              <a:rPr lang="ru-RU" smtClean="0"/>
              <a:pPr/>
              <a:t>28.07.2022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F54A6-932B-4C2F-9CD2-95055F8BFE3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F8105-EA6D-4728-A17B-31020826E718}" type="datetimeFigureOut">
              <a:rPr lang="ru-RU" smtClean="0"/>
              <a:pPr/>
              <a:t>28.07.2022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F54A6-932B-4C2F-9CD2-95055F8BFE3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F8105-EA6D-4728-A17B-31020826E718}" type="datetimeFigureOut">
              <a:rPr lang="ru-RU" smtClean="0"/>
              <a:pPr/>
              <a:t>28.07.2022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F54A6-932B-4C2F-9CD2-95055F8BFE3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F8105-EA6D-4728-A17B-31020826E718}" type="datetimeFigureOut">
              <a:rPr lang="ru-RU" smtClean="0"/>
              <a:pPr/>
              <a:t>28.07.2022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F54A6-932B-4C2F-9CD2-95055F8BFE3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F8105-EA6D-4728-A17B-31020826E718}" type="datetimeFigureOut">
              <a:rPr lang="ru-RU" smtClean="0"/>
              <a:pPr/>
              <a:t>28.07.2022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F54A6-932B-4C2F-9CD2-95055F8BFE3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F8105-EA6D-4728-A17B-31020826E718}" type="datetimeFigureOut">
              <a:rPr lang="ru-RU" smtClean="0"/>
              <a:pPr/>
              <a:t>28.07.2022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F54A6-932B-4C2F-9CD2-95055F8BFE3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F8105-EA6D-4728-A17B-31020826E718}" type="datetimeFigureOut">
              <a:rPr lang="ru-RU" smtClean="0"/>
              <a:pPr/>
              <a:t>28.07.2022</a:t>
            </a:fld>
            <a:endParaRPr 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1DF54A6-932B-4C2F-9CD2-95055F8BFE3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Нижний колонтитул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F8105-EA6D-4728-A17B-31020826E718}" type="datetimeFigureOut">
              <a:rPr lang="ru-RU" smtClean="0"/>
              <a:pPr/>
              <a:t>28.07.2022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F54A6-932B-4C2F-9CD2-95055F8BFE3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F8105-EA6D-4728-A17B-31020826E718}" type="datetimeFigureOut">
              <a:rPr lang="ru-RU" smtClean="0"/>
              <a:pPr/>
              <a:t>28.07.2022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51DF54A6-932B-4C2F-9CD2-95055F8BFE3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F59F8105-EA6D-4728-A17B-31020826E718}" type="datetimeFigureOut">
              <a:rPr lang="ru-RU" smtClean="0"/>
              <a:pPr/>
              <a:t>28.07.2022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F54A6-932B-4C2F-9CD2-95055F8BFE3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олилиния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F59F8105-EA6D-4728-A17B-31020826E718}" type="datetimeFigureOut">
              <a:rPr lang="ru-RU" smtClean="0"/>
              <a:pPr/>
              <a:t>28.07.2022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51DF54A6-932B-4C2F-9CD2-95055F8BFE3F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admgorod2013@mail.ru" TargetMode="External"/><Relationship Id="rId2" Type="http://schemas.openxmlformats.org/officeDocument/2006/relationships/hyperlink" Target="https://knd.gosuslugi.ru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&#1089;&#1091;&#1088;&#1086;&#1074;&#1080;&#1082;&#1080;&#1085;&#1086;34.&#1088;&#1092;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42910" y="214290"/>
            <a:ext cx="6480048" cy="500066"/>
          </a:xfrm>
        </p:spPr>
        <p:txBody>
          <a:bodyPr>
            <a:noAutofit/>
          </a:bodyPr>
          <a:lstStyle/>
          <a:p>
            <a:pPr algn="ctr"/>
            <a:r>
              <a:rPr lang="ru-RU" sz="1600" dirty="0" smtClean="0"/>
              <a:t>Муниципальный контроль  на автомобильном транспорте</a:t>
            </a:r>
            <a:endParaRPr lang="ru-RU" sz="16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5214950"/>
            <a:ext cx="3571868" cy="571504"/>
          </a:xfrm>
        </p:spPr>
        <p:txBody>
          <a:bodyPr>
            <a:normAutofit/>
          </a:bodyPr>
          <a:lstStyle/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214282" y="1071546"/>
            <a:ext cx="2786082" cy="35548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x-none" sz="900" smtClean="0">
                <a:latin typeface="Times New Roman" pitchFamily="18" charset="0"/>
                <a:cs typeface="Times New Roman" pitchFamily="18" charset="0"/>
              </a:rPr>
              <a:t>соблюдение юридическими лицами, индивидуальными предпринимателями и физическими лицами (далее – контролируемые лица) обязательных требований:</a:t>
            </a:r>
            <a:endParaRPr lang="ru-RU" sz="9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900" dirty="0" smtClean="0">
                <a:latin typeface="Times New Roman" pitchFamily="18" charset="0"/>
                <a:cs typeface="Times New Roman" pitchFamily="18" charset="0"/>
              </a:rPr>
              <a:t>1) в области автомобильных дорог и дорожной деятельности, установленных в отношении автомобильных дорог:</a:t>
            </a:r>
          </a:p>
          <a:p>
            <a:r>
              <a:rPr lang="ru-RU" sz="900" dirty="0" smtClean="0">
                <a:latin typeface="Times New Roman" pitchFamily="18" charset="0"/>
                <a:cs typeface="Times New Roman" pitchFamily="18" charset="0"/>
              </a:rPr>
              <a:t>а) к эксплуатации объектов дорожного сервиса, размещенных </a:t>
            </a:r>
            <a:br>
              <a:rPr lang="ru-RU" sz="9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900" dirty="0" smtClean="0">
                <a:latin typeface="Times New Roman" pitchFamily="18" charset="0"/>
                <a:cs typeface="Times New Roman" pitchFamily="18" charset="0"/>
              </a:rPr>
              <a:t>в полосах отвода и (или) придорожных полосах автомобильных дорог общего пользования;</a:t>
            </a:r>
          </a:p>
          <a:p>
            <a:r>
              <a:rPr lang="ru-RU" sz="900" dirty="0" smtClean="0">
                <a:latin typeface="Times New Roman" pitchFamily="18" charset="0"/>
                <a:cs typeface="Times New Roman" pitchFamily="18" charset="0"/>
              </a:rPr>
              <a:t>б) к осуществлению работ по капитальному ремонту, ремонту </a:t>
            </a:r>
            <a:br>
              <a:rPr lang="ru-RU" sz="9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900" dirty="0" smtClean="0">
                <a:latin typeface="Times New Roman" pitchFamily="18" charset="0"/>
                <a:cs typeface="Times New Roman" pitchFamily="18" charset="0"/>
              </a:rPr>
              <a:t>и содержанию автомобильных дорог общего пользования и искусственных дорожных сооружений на них (включая требования к дорожно-строительным материалам и изделиям) в части обеспечения сохранности автомобильных дорог;</a:t>
            </a:r>
          </a:p>
          <a:p>
            <a:r>
              <a:rPr lang="ru-RU" sz="900" dirty="0" smtClean="0">
                <a:latin typeface="Times New Roman" pitchFamily="18" charset="0"/>
                <a:cs typeface="Times New Roman" pitchFamily="18" charset="0"/>
              </a:rPr>
              <a:t>2) установленных в отношении перевозок по муниципальным маршрутам регулярных перевозок, не относящихся к предмету федерального государственного контроля (надзора) на автомобильном транспорте, городском наземном электрическом транспорте и в дорожном хозяйстве в области организации регулярных перевозок;</a:t>
            </a:r>
            <a:endParaRPr lang="ru-RU" sz="9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28596" y="500042"/>
            <a:ext cx="178594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1200" b="1" i="1" u="sng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Предмет муниципального контроля</a:t>
            </a:r>
            <a:endParaRPr lang="ru-RU" sz="1200" dirty="0">
              <a:solidFill>
                <a:prstClr val="white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428993" y="642918"/>
            <a:ext cx="1357322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b="1" i="1" u="sng" dirty="0" smtClean="0">
                <a:latin typeface="Times New Roman" pitchFamily="18" charset="0"/>
                <a:cs typeface="Times New Roman" pitchFamily="18" charset="0"/>
              </a:rPr>
              <a:t>Контроль</a:t>
            </a:r>
            <a:endParaRPr lang="ru-RU" sz="1200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3143240" y="857232"/>
            <a:ext cx="214314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 smtClean="0"/>
              <a:t> </a:t>
            </a:r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государственная функция наблюдения за деятельностью и </a:t>
            </a:r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осуществления</a:t>
            </a:r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 корректировки поведения подконтрольных объектов, относящихся  к органам государственной власти, территориальных органов и организаций, находящихся в административном или имущественном подчинении по отношению к уполномоченному по осуществлению контроля органу в целях достижения соответствия этой деятельности нормам права и целям деятельности</a:t>
            </a:r>
            <a:endParaRPr lang="ru-RU" sz="11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6143636" y="500043"/>
            <a:ext cx="250033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b="1" i="1" u="sng" dirty="0" smtClean="0">
                <a:latin typeface="Times New Roman" pitchFamily="18" charset="0"/>
                <a:cs typeface="Times New Roman" pitchFamily="18" charset="0"/>
              </a:rPr>
              <a:t>Под муниципальным контролем на автомобильном транспорте и в дорожном хозяйстве  понимается-</a:t>
            </a:r>
            <a:endParaRPr lang="ru-RU" sz="1200" b="1" i="1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6215074" y="1357298"/>
            <a:ext cx="2500330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осуществление посредством профилактики нарушений обязательных требований, организации и проведения контрольных (надзорных) мероприятий, принятия предусмотренных законодательством Российской Федерации мер по пресечению, предупреждению и (или) устранению последствий выявленных нарушений обязательных требований</a:t>
            </a:r>
            <a:endParaRPr lang="ru-RU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3143240" y="3071810"/>
            <a:ext cx="45720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1600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0" y="4857760"/>
            <a:ext cx="45720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x-none" sz="1000" smtClean="0">
                <a:latin typeface="Times New Roman" pitchFamily="18" charset="0"/>
                <a:cs typeface="Times New Roman" pitchFamily="18" charset="0"/>
              </a:rPr>
              <a:t>Непосредственное осуществление муниципального контроля возлагается н</a:t>
            </a:r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а администрацию городского поселения г.Суровикино</a:t>
            </a:r>
            <a:r>
              <a:rPr lang="x-none" sz="1000" smtClean="0">
                <a:latin typeface="Times New Roman" pitchFamily="18" charset="0"/>
                <a:cs typeface="Times New Roman" pitchFamily="18" charset="0"/>
              </a:rPr>
              <a:t> (далее – </a:t>
            </a:r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администрация</a:t>
            </a:r>
            <a:r>
              <a:rPr lang="x-none" sz="1000" smtClean="0">
                <a:latin typeface="Times New Roman" pitchFamily="18" charset="0"/>
                <a:cs typeface="Times New Roman" pitchFamily="18" charset="0"/>
              </a:rPr>
              <a:t>).</a:t>
            </a:r>
            <a:endParaRPr lang="ru-RU" sz="1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x-none" sz="1000" smtClean="0">
                <a:latin typeface="Times New Roman" pitchFamily="18" charset="0"/>
                <a:cs typeface="Times New Roman" pitchFamily="18" charset="0"/>
              </a:rPr>
              <a:t> Руководство деятельностью по осуществлению муниципального контроля осуществляет глава </a:t>
            </a:r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администрации городского поселения  г.Суровикино</a:t>
            </a:r>
            <a:r>
              <a:rPr lang="x-none" sz="1000" i="1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1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x-none" sz="1000" smtClean="0">
                <a:latin typeface="Times New Roman" pitchFamily="18" charset="0"/>
                <a:cs typeface="Times New Roman" pitchFamily="18" charset="0"/>
              </a:rPr>
              <a:t> От имени Контрольного органа муниципальный контроль вправе осуществлять следующие должностные лица:</a:t>
            </a:r>
            <a:endParaRPr lang="ru-RU" sz="1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1) руководитель (заместитель руководителя) Контрольного органа;</a:t>
            </a:r>
          </a:p>
          <a:p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2) должностное лицо Контрольного органа, в должностные обязанности которого в соответствии с настоящим Положением, должностным регламентом или должностной инструкцией входит осуществление полномочий по виду муниципального контроля, в том числе проведение профилактических мероприятий и контрольных мероприятий (далее – инспектор).</a:t>
            </a:r>
            <a:endParaRPr lang="ru-RU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6143636" y="3071810"/>
            <a:ext cx="285752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200" u="sng" dirty="0" smtClean="0">
                <a:latin typeface="Times New Roman" pitchFamily="18" charset="0"/>
                <a:cs typeface="Times New Roman" pitchFamily="18" charset="0"/>
              </a:rPr>
              <a:t>Виды профилактических мероприятий проводящихся при муниципальном жилищном контроле</a:t>
            </a:r>
            <a:endParaRPr lang="ru-RU" sz="1200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7143768" y="3786190"/>
            <a:ext cx="1857388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x-none" sz="1000" smtClean="0">
                <a:latin typeface="Times New Roman" pitchFamily="18" charset="0"/>
                <a:cs typeface="Times New Roman" pitchFamily="18" charset="0"/>
              </a:rPr>
              <a:t>При осуществлении муниципального контроля Контрольный орган проводит следующие виды профилактических мероприятий:</a:t>
            </a:r>
            <a:endParaRPr lang="ru-RU" sz="1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1) информирование;</a:t>
            </a:r>
          </a:p>
          <a:p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2) обобщение правоприменительной практики;</a:t>
            </a:r>
          </a:p>
          <a:p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3) объявление предостережения;</a:t>
            </a:r>
          </a:p>
          <a:p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4) консультирование;</a:t>
            </a:r>
          </a:p>
          <a:p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5) профилактический визит.</a:t>
            </a:r>
            <a:endParaRPr lang="ru-RU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214282" y="4500570"/>
            <a:ext cx="435771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200" u="sng" dirty="0" smtClean="0">
                <a:latin typeface="Times New Roman" pitchFamily="18" charset="0"/>
                <a:cs typeface="Times New Roman" pitchFamily="18" charset="0"/>
              </a:rPr>
              <a:t>Муниципальный контроль на автомобильном транспорте осуществляется</a:t>
            </a:r>
            <a:endParaRPr lang="ru-RU" sz="1200" u="sng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4572000" y="3429000"/>
            <a:ext cx="164307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200" u="sng" dirty="0" smtClean="0">
                <a:latin typeface="Times New Roman" pitchFamily="18" charset="0"/>
                <a:cs typeface="Times New Roman" pitchFamily="18" charset="0"/>
              </a:rPr>
              <a:t>Объект муниципального </a:t>
            </a:r>
            <a:r>
              <a:rPr lang="ru-RU" sz="1200" u="sng" dirty="0" err="1" smtClean="0">
                <a:latin typeface="Times New Roman" pitchFamily="18" charset="0"/>
                <a:cs typeface="Times New Roman" pitchFamily="18" charset="0"/>
              </a:rPr>
              <a:t>контороля</a:t>
            </a:r>
            <a:r>
              <a:rPr lang="ru-RU" sz="1200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1200" u="sng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4429124" y="4000504"/>
            <a:ext cx="2714644" cy="30162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действия (бездействие) контролируемых лиц на автомобильном транспорте, городском наземном электрическом транспорте и в дорожном хозяйстве,</a:t>
            </a:r>
            <a:r>
              <a:rPr lang="ru-RU" sz="1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в рамках которых должны соблюдаться обязательные требования, в том числе предъявляемые к контролируемым лицам, осуществляющим деятельность, действия (бездействие); </a:t>
            </a:r>
          </a:p>
          <a:p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1.3.2. результаты деятельности контролируемых лиц, в том числе работы и услуги, к которым предъявляются обязательные требования;</a:t>
            </a:r>
          </a:p>
          <a:p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1.3.3. здания, строения, сооружения, территории, включая земельные участки, предметы и другие объекты, которыми контролируемые лицами владеют и (или) пользуются и к которым предъявляются обязательные требования.</a:t>
            </a:r>
          </a:p>
          <a:p>
            <a:pPr>
              <a:buNone/>
            </a:pPr>
            <a:endParaRPr lang="ru-RU" sz="11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2185974" cy="511156"/>
          </a:xfrm>
        </p:spPr>
        <p:txBody>
          <a:bodyPr>
            <a:normAutofit fontScale="90000"/>
          </a:bodyPr>
          <a:lstStyle/>
          <a:p>
            <a:r>
              <a:rPr lang="ru-RU" sz="2000" b="1" i="1" u="sng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b="1" i="1" u="sng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300" u="sng" dirty="0" smtClean="0">
                <a:latin typeface="Times New Roman" pitchFamily="18" charset="0"/>
                <a:cs typeface="Times New Roman" pitchFamily="18" charset="0"/>
              </a:rPr>
              <a:t>Досудебное обжалование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endParaRPr lang="ru-RU" sz="6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-285784" y="214290"/>
            <a:ext cx="4143404" cy="5429287"/>
          </a:xfrm>
        </p:spPr>
        <p:txBody>
          <a:bodyPr>
            <a:noAutofit/>
          </a:bodyPr>
          <a:lstStyle/>
          <a:p>
            <a:pPr>
              <a:buNone/>
            </a:pPr>
            <a:endParaRPr lang="ru-RU" sz="1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В случае нарушения моратория контрольными (надзорными) органами, предпринимательское сообщество может написать на электронную почту Минэкономразвития России (электронный адрес — </a:t>
            </a:r>
            <a:r>
              <a:rPr lang="ru-RU" sz="1000" dirty="0" err="1" smtClean="0">
                <a:latin typeface="Times New Roman" pitchFamily="18" charset="0"/>
                <a:cs typeface="Times New Roman" pitchFamily="18" charset="0"/>
              </a:rPr>
              <a:t>proverki.net@economy.gov.ru</a:t>
            </a:r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В случае несогласия с решением органа контроля желающие могут подать жалобу по системе досудебного обжалования — это цифровой сервис, который позволяет урегулировать спор между контролируемым лицом и контрольным органом в досудебном порядке, а также действия (бездействие) его должностных лиц. Доступ к нему возможен посредством Единого портала </a:t>
            </a:r>
            <a:r>
              <a:rPr lang="ru-RU" sz="1000" dirty="0" err="1" smtClean="0">
                <a:latin typeface="Times New Roman" pitchFamily="18" charset="0"/>
                <a:cs typeface="Times New Roman" pitchFamily="18" charset="0"/>
              </a:rPr>
              <a:t>Госуслуг</a:t>
            </a:r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Чтобы подать жалобу представителю бизнеса необходимо</a:t>
            </a:r>
          </a:p>
          <a:p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1. Авторизоваться на </a:t>
            </a:r>
            <a:r>
              <a:rPr lang="ru-RU" sz="1000" dirty="0" err="1" smtClean="0">
                <a:latin typeface="Times New Roman" pitchFamily="18" charset="0"/>
                <a:cs typeface="Times New Roman" pitchFamily="18" charset="0"/>
              </a:rPr>
              <a:t>порталеГосуслуг</a:t>
            </a:r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. 2.Заполнить форму на портале </a:t>
            </a:r>
            <a:r>
              <a:rPr lang="ru-RU" sz="1000" dirty="0" err="1" smtClean="0">
                <a:latin typeface="Times New Roman" pitchFamily="18" charset="0"/>
                <a:cs typeface="Times New Roman" pitchFamily="18" charset="0"/>
              </a:rPr>
              <a:t>госуслуг</a:t>
            </a:r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 3.Получить уведомление о регистрации обращения 4.Следить за ходом рассмотрения обращения в личном кабинете 5.Дождаться результатов </a:t>
            </a:r>
            <a:r>
              <a:rPr lang="ru-RU" sz="1000" dirty="0" err="1" smtClean="0">
                <a:latin typeface="Times New Roman" pitchFamily="18" charset="0"/>
                <a:cs typeface="Times New Roman" pitchFamily="18" charset="0"/>
              </a:rPr>
              <a:t>рассмотренияСрок</a:t>
            </a:r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 рассмотрения жалобы контрольным (надзорным) органом составляет 1 рабочий день, не считая дня подачи.</a:t>
            </a:r>
          </a:p>
          <a:p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Ссылка для перехода на единый портал государственных и муниципальных услуг (ЕПГУ) для подачи жалобы (</a:t>
            </a:r>
            <a:r>
              <a:rPr lang="ru-RU" sz="1000" dirty="0" smtClean="0">
                <a:latin typeface="Times New Roman" pitchFamily="18" charset="0"/>
                <a:cs typeface="Times New Roman" pitchFamily="18" charset="0"/>
                <a:hlinkClick r:id="rId2"/>
              </a:rPr>
              <a:t>https://knd.gosuslugi.ru</a:t>
            </a:r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/)</a:t>
            </a:r>
          </a:p>
          <a:p>
            <a:pPr>
              <a:buNone/>
            </a:pP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4071934" y="142852"/>
            <a:ext cx="3852866" cy="642942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1" i="1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Должностные лица муниципального контроля на автомобильном транспорте имеют право: </a:t>
            </a:r>
            <a:endParaRPr kumimoji="0" lang="ru-RU" sz="1200" b="1" i="1" u="sng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786182" y="642919"/>
            <a:ext cx="5357818" cy="44935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x-none" sz="1000" smtClean="0">
                <a:latin typeface="Times New Roman" pitchFamily="18" charset="0"/>
                <a:cs typeface="Times New Roman" pitchFamily="18" charset="0"/>
              </a:rPr>
              <a:t>1) беспрепятственно по предъявлении служебного удостоверения и в соответствии с полномочиями, установленными решением контрольного органа о проведении контрольного мероприятия, посещать (осматривать) производственные объекты, если иное не предусмотрено федеральными законами;</a:t>
            </a:r>
            <a:endParaRPr lang="ru-RU" sz="1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x-none" sz="1000" smtClean="0">
                <a:latin typeface="Times New Roman" pitchFamily="18" charset="0"/>
                <a:cs typeface="Times New Roman" pitchFamily="18" charset="0"/>
              </a:rPr>
              <a:t>2) знакомиться со всеми документами, касающимися соблюдения обязательных требований, в том числе в установленном порядке с документами, содержащими государственную, служебную, коммерческую или иную охраняемую законом тайну;</a:t>
            </a:r>
            <a:endParaRPr lang="ru-RU" sz="1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x-none" sz="1000" smtClean="0">
                <a:latin typeface="Times New Roman" pitchFamily="18" charset="0"/>
                <a:cs typeface="Times New Roman" pitchFamily="18" charset="0"/>
              </a:rPr>
              <a:t>3) требовать от контролируемых лиц, в том числе руководителей и других работников контролируемых организаций, представления письменных объяснений по фактам нарушений обязательных требований, выявленных при проведении контрольных мероприятий, а также представления документов для копирования, фото- и видеосъемки;</a:t>
            </a:r>
            <a:endParaRPr lang="ru-RU" sz="1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x-none" sz="1000" smtClean="0">
                <a:latin typeface="Times New Roman" pitchFamily="18" charset="0"/>
                <a:cs typeface="Times New Roman" pitchFamily="18" charset="0"/>
              </a:rPr>
              <a:t>4) знакомиться с технической документацией, электронными базами данных, информационными системами контролируемых лиц в части, относящейся к предмету и объему контрольного мероприятия;</a:t>
            </a:r>
            <a:endParaRPr lang="ru-RU" sz="1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x-none" sz="1000" smtClean="0">
                <a:latin typeface="Times New Roman" pitchFamily="18" charset="0"/>
                <a:cs typeface="Times New Roman" pitchFamily="18" charset="0"/>
              </a:rPr>
              <a:t>5) составлять акты по фактам непредставления или несвоевременного представления контролируемым лицом документов и материалов, запрошенных при проведении контрольных мероприятий, невозможности провести опрос должностных лиц и (или) работников контролируемого лица, ограничения доступа в помещения, воспрепятствования иным мерам по осуществлению контрольного мероприятия;</a:t>
            </a:r>
            <a:endParaRPr lang="ru-RU" sz="1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x-none" sz="1000" smtClean="0">
                <a:latin typeface="Times New Roman" pitchFamily="18" charset="0"/>
                <a:cs typeface="Times New Roman" pitchFamily="18" charset="0"/>
              </a:rPr>
              <a:t>6) выдавать контролируемым лицам рекомендации по обеспечению безопасности и предотвращению нарушений обязательных требований, принимать решения об устранении контролируемыми лицами выявленных нарушений обязательных требований и о восстановлении нарушенного положения;</a:t>
            </a:r>
            <a:endParaRPr lang="ru-RU" sz="1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x-none" sz="1000" smtClean="0">
                <a:latin typeface="Times New Roman" pitchFamily="18" charset="0"/>
                <a:cs typeface="Times New Roman" pitchFamily="18" charset="0"/>
              </a:rPr>
              <a:t>7) обращаться в соответствии с Федеральным законом от 07.02.2011 г</a:t>
            </a:r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x-none" sz="1000" smtClean="0">
                <a:latin typeface="Times New Roman" pitchFamily="18" charset="0"/>
                <a:cs typeface="Times New Roman" pitchFamily="18" charset="0"/>
              </a:rPr>
              <a:t> № 3-ФЗ «О полиции» за содействием к органам полиции в случаях, если инспектору оказывается противодействие или угрожает опасность;</a:t>
            </a:r>
            <a:endParaRPr lang="ru-RU" sz="1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1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0" y="3857628"/>
            <a:ext cx="3786182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100" b="1" u="sng" spc="50" dirty="0" smtClean="0">
                <a:ln w="11430"/>
              </a:rPr>
              <a:t> </a:t>
            </a:r>
            <a:r>
              <a:rPr lang="ru-RU" sz="1200" b="1" u="sng" spc="50" dirty="0" smtClean="0">
                <a:ln w="11430"/>
                <a:latin typeface="Times New Roman" pitchFamily="18" charset="0"/>
                <a:cs typeface="Times New Roman" pitchFamily="18" charset="0"/>
              </a:rPr>
              <a:t>О нарушении прав и законных интересов, противоправных решениях, действиях (бездействии), некорректном поведении или нарушении служебной этики должностных лиц Управления заявители могут сообщить</a:t>
            </a:r>
            <a:endParaRPr lang="ru-RU" sz="1100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0" y="4857761"/>
            <a:ext cx="3786182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Администрацию </a:t>
            </a:r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городского поселения г. </a:t>
            </a:r>
            <a:r>
              <a:rPr lang="ru-RU" sz="1000" smtClean="0">
                <a:latin typeface="Times New Roman" pitchFamily="18" charset="0"/>
                <a:cs typeface="Times New Roman" pitchFamily="18" charset="0"/>
              </a:rPr>
              <a:t>Суровикино Суровикинского  </a:t>
            </a:r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района Волгоградской области:</a:t>
            </a:r>
          </a:p>
          <a:p>
            <a:pPr algn="ctr"/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по адресу: Волгоградская область, Суровикинский район, г. Суровикино, ул. Ленина, д.64</a:t>
            </a:r>
          </a:p>
          <a:p>
            <a:pPr algn="ctr"/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по телефону   +7 (84473) 9-46-23; </a:t>
            </a:r>
          </a:p>
          <a:p>
            <a:pPr algn="ctr"/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на официальный интернет-сайт Управления : </a:t>
            </a:r>
            <a:r>
              <a:rPr lang="en-US" sz="1000" dirty="0" smtClean="0">
                <a:latin typeface="Times New Roman" pitchFamily="18" charset="0"/>
                <a:cs typeface="Times New Roman" pitchFamily="18" charset="0"/>
              </a:rPr>
              <a:t>E-mail: </a:t>
            </a:r>
            <a:r>
              <a:rPr lang="en-US" sz="1000" u="sng" dirty="0" smtClean="0">
                <a:latin typeface="Times New Roman" pitchFamily="18" charset="0"/>
                <a:cs typeface="Times New Roman" pitchFamily="18" charset="0"/>
                <a:hlinkClick r:id="rId3"/>
              </a:rPr>
              <a:t>admgorod2013@mail.ru</a:t>
            </a:r>
            <a:endParaRPr lang="en-US" sz="10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Сайт: </a:t>
            </a:r>
            <a:r>
              <a:rPr lang="ru-RU" sz="1000" dirty="0" smtClean="0">
                <a:latin typeface="Times New Roman" pitchFamily="18" charset="0"/>
                <a:cs typeface="Times New Roman" pitchFamily="18" charset="0"/>
                <a:hlinkClick r:id="rId4"/>
              </a:rPr>
              <a:t>суровикино34.рф</a:t>
            </a:r>
            <a:endParaRPr lang="ru-RU" sz="10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хническая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Техническая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Техниче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235</TotalTime>
  <Words>814</Words>
  <Application>Microsoft Office PowerPoint</Application>
  <PresentationFormat>Экран (4:3)</PresentationFormat>
  <Paragraphs>50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Техническая</vt:lpstr>
      <vt:lpstr>Муниципальный контроль  на автомобильном транспорте</vt:lpstr>
      <vt:lpstr> Досудебное обжалование 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Государственный жилищный надзор</dc:title>
  <dc:creator>Администратор</dc:creator>
  <cp:lastModifiedBy>Эконоика</cp:lastModifiedBy>
  <cp:revision>28</cp:revision>
  <dcterms:created xsi:type="dcterms:W3CDTF">2018-01-29T16:19:57Z</dcterms:created>
  <dcterms:modified xsi:type="dcterms:W3CDTF">2022-07-28T06:00:58Z</dcterms:modified>
</cp:coreProperties>
</file>